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87" r:id="rId2"/>
    <p:sldId id="288" r:id="rId3"/>
    <p:sldId id="289" r:id="rId4"/>
    <p:sldId id="290" r:id="rId5"/>
    <p:sldId id="295" r:id="rId6"/>
    <p:sldId id="296" r:id="rId7"/>
    <p:sldId id="297" r:id="rId8"/>
    <p:sldId id="298" r:id="rId9"/>
    <p:sldId id="299" r:id="rId10"/>
    <p:sldId id="300" r:id="rId11"/>
    <p:sldId id="301" r:id="rId12"/>
    <p:sldId id="302" r:id="rId13"/>
    <p:sldId id="294"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DE3"/>
    <a:srgbClr val="3CB293"/>
    <a:srgbClr val="2AFFC9"/>
    <a:srgbClr val="6366E3"/>
    <a:srgbClr val="5394E3"/>
    <a:srgbClr val="63A6E3"/>
    <a:srgbClr val="32A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p:restoredTop sz="94660"/>
  </p:normalViewPr>
  <p:slideViewPr>
    <p:cSldViewPr>
      <p:cViewPr varScale="1">
        <p:scale>
          <a:sx n="124" d="100"/>
          <a:sy n="124" d="100"/>
        </p:scale>
        <p:origin x="1584" y="184"/>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200" d="100"/>
          <a:sy n="200" d="100"/>
        </p:scale>
        <p:origin x="-88" y="6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extLst>
      <p:ext uri="{BB962C8B-B14F-4D97-AF65-F5344CB8AC3E}">
        <p14:creationId xmlns:p14="http://schemas.microsoft.com/office/powerpoint/2010/main" val="321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extLst>
      <p:ext uri="{BB962C8B-B14F-4D97-AF65-F5344CB8AC3E}">
        <p14:creationId xmlns:p14="http://schemas.microsoft.com/office/powerpoint/2010/main" val="376470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1470025"/>
          </a:xfrm>
        </p:spPr>
        <p:txBody>
          <a:bodyPr/>
          <a:lstStyle/>
          <a:p>
            <a:r>
              <a:rPr lang="en-US" sz="3500" b="1" dirty="0">
                <a:solidFill>
                  <a:schemeClr val="accent6">
                    <a:lumMod val="75000"/>
                  </a:schemeClr>
                </a:solidFill>
                <a:effectLst>
                  <a:outerShdw blurRad="38100" dist="38100" dir="2700000" algn="tl">
                    <a:srgbClr val="000000">
                      <a:alpha val="43137"/>
                    </a:srgbClr>
                  </a:outerShdw>
                </a:effectLst>
              </a:rPr>
              <a:t>VTC Regional Center and Future work</a:t>
            </a:r>
          </a:p>
        </p:txBody>
      </p:sp>
      <p:graphicFrame>
        <p:nvGraphicFramePr>
          <p:cNvPr id="5" name="Table 4"/>
          <p:cNvGraphicFramePr>
            <a:graphicFrameLocks noGrp="1"/>
          </p:cNvGraphicFramePr>
          <p:nvPr>
            <p:extLst>
              <p:ext uri="{D42A27DB-BD31-4B8C-83A1-F6EECF244321}">
                <p14:modId xmlns:p14="http://schemas.microsoft.com/office/powerpoint/2010/main" val="535780884"/>
              </p:ext>
            </p:extLst>
          </p:nvPr>
        </p:nvGraphicFramePr>
        <p:xfrm>
          <a:off x="685800" y="5927233"/>
          <a:ext cx="7772400" cy="3708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340745579"/>
                    </a:ext>
                  </a:extLst>
                </a:gridCol>
                <a:gridCol w="3886200">
                  <a:extLst>
                    <a:ext uri="{9D8B030D-6E8A-4147-A177-3AD203B41FA5}">
                      <a16:colId xmlns:a16="http://schemas.microsoft.com/office/drawing/2014/main" val="2992191972"/>
                    </a:ext>
                  </a:extLst>
                </a:gridCol>
              </a:tblGrid>
              <a:tr h="370840">
                <a:tc>
                  <a:txBody>
                    <a:bodyPr/>
                    <a:lstStyle/>
                    <a:p>
                      <a:pPr algn="ctr"/>
                      <a:r>
                        <a:rPr lang="en-US" sz="1400" dirty="0">
                          <a:solidFill>
                            <a:schemeClr val="tx1"/>
                          </a:solidFill>
                        </a:rPr>
                        <a:t>Leipzig, Germany</a:t>
                      </a:r>
                    </a:p>
                  </a:txBody>
                  <a:tcPr>
                    <a:noFill/>
                  </a:tcPr>
                </a:tc>
                <a:tc>
                  <a:txBody>
                    <a:bodyPr/>
                    <a:lstStyle/>
                    <a:p>
                      <a:pPr algn="ctr"/>
                      <a:r>
                        <a:rPr lang="en-US" sz="1400" dirty="0">
                          <a:solidFill>
                            <a:schemeClr val="tx1"/>
                          </a:solidFill>
                        </a:rPr>
                        <a:t>29 Sep. 2018 - 2 Oct. 2018</a:t>
                      </a:r>
                    </a:p>
                  </a:txBody>
                  <a:tcPr>
                    <a:noFill/>
                  </a:tcPr>
                </a:tc>
                <a:extLst>
                  <a:ext uri="{0D108BD9-81ED-4DB2-BD59-A6C34878D82A}">
                    <a16:rowId xmlns:a16="http://schemas.microsoft.com/office/drawing/2014/main" val="10439786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9365758"/>
              </p:ext>
            </p:extLst>
          </p:nvPr>
        </p:nvGraphicFramePr>
        <p:xfrm>
          <a:off x="827584" y="3666728"/>
          <a:ext cx="7416824" cy="91440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3766680166"/>
                    </a:ext>
                  </a:extLst>
                </a:gridCol>
                <a:gridCol w="3456384">
                  <a:extLst>
                    <a:ext uri="{9D8B030D-6E8A-4147-A177-3AD203B41FA5}">
                      <a16:colId xmlns:a16="http://schemas.microsoft.com/office/drawing/2014/main" val="2332199903"/>
                    </a:ext>
                  </a:extLst>
                </a:gridCol>
              </a:tblGrid>
              <a:tr h="864096">
                <a:tc>
                  <a:txBody>
                    <a:bodyPr/>
                    <a:lstStyle/>
                    <a:p>
                      <a:r>
                        <a:rPr lang="en-US" dirty="0">
                          <a:solidFill>
                            <a:schemeClr val="tx1"/>
                          </a:solidFill>
                        </a:rPr>
                        <a:t>Dr. Ziad Abu El-Rub</a:t>
                      </a:r>
                    </a:p>
                    <a:p>
                      <a:r>
                        <a:rPr lang="en-US" b="0" dirty="0">
                          <a:solidFill>
                            <a:schemeClr val="tx1"/>
                          </a:solidFill>
                        </a:rPr>
                        <a:t>German Jordanian University</a:t>
                      </a:r>
                    </a:p>
                    <a:p>
                      <a:endParaRPr lang="en-US"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Dr. Fahmi Al Balawneh</a:t>
                      </a:r>
                    </a:p>
                    <a:p>
                      <a:r>
                        <a:rPr lang="en-US" b="0" dirty="0">
                          <a:solidFill>
                            <a:schemeClr val="tx1"/>
                          </a:solidFill>
                        </a:rPr>
                        <a:t>Almotahida Education Group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715668"/>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798" y="836712"/>
            <a:ext cx="4962450" cy="857250"/>
          </a:xfrm>
        </p:spPr>
        <p:txBody>
          <a:bodyPr/>
          <a:lstStyle/>
          <a:p>
            <a:pPr rtl="0"/>
            <a:r>
              <a:rPr lang="en-US" u="sng" dirty="0">
                <a:solidFill>
                  <a:schemeClr val="accent6">
                    <a:lumMod val="75000"/>
                  </a:schemeClr>
                </a:solidFill>
                <a:effectLst>
                  <a:outerShdw blurRad="38100" dist="38100" dir="2700000" algn="tl">
                    <a:srgbClr val="000000">
                      <a:alpha val="43137"/>
                    </a:srgbClr>
                  </a:outerShdw>
                </a:effectLst>
              </a:rPr>
              <a:t>Center Hierarchy </a:t>
            </a:r>
          </a:p>
        </p:txBody>
      </p:sp>
      <p:sp>
        <p:nvSpPr>
          <p:cNvPr id="7" name="TextBox 6"/>
          <p:cNvSpPr txBox="1"/>
          <p:nvPr/>
        </p:nvSpPr>
        <p:spPr>
          <a:xfrm>
            <a:off x="3276600" y="1905001"/>
            <a:ext cx="1981200" cy="323165"/>
          </a:xfrm>
          <a:prstGeom prst="rect">
            <a:avLst/>
          </a:prstGeom>
          <a:noFill/>
          <a:ln>
            <a:solidFill>
              <a:schemeClr val="tx2">
                <a:lumMod val="60000"/>
                <a:lumOff val="40000"/>
              </a:schemeClr>
            </a:solidFill>
          </a:ln>
        </p:spPr>
        <p:txBody>
          <a:bodyPr wrap="square" rtlCol="0">
            <a:spAutoFit/>
          </a:bodyPr>
          <a:lstStyle/>
          <a:p>
            <a:pPr algn="ctr"/>
            <a:r>
              <a:rPr lang="en-US" sz="1500" b="1" dirty="0"/>
              <a:t>Guidance</a:t>
            </a:r>
          </a:p>
        </p:txBody>
      </p:sp>
      <p:sp>
        <p:nvSpPr>
          <p:cNvPr id="14" name="Rounded Rectangle 13"/>
          <p:cNvSpPr/>
          <p:nvPr/>
        </p:nvSpPr>
        <p:spPr>
          <a:xfrm>
            <a:off x="2438400" y="2362200"/>
            <a:ext cx="1371600" cy="30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AEG Director</a:t>
            </a:r>
          </a:p>
        </p:txBody>
      </p:sp>
      <p:sp>
        <p:nvSpPr>
          <p:cNvPr id="15" name="Rounded Rectangle 14"/>
          <p:cNvSpPr/>
          <p:nvPr/>
        </p:nvSpPr>
        <p:spPr>
          <a:xfrm>
            <a:off x="4800600" y="2362200"/>
            <a:ext cx="1295400" cy="30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GJU President</a:t>
            </a:r>
          </a:p>
        </p:txBody>
      </p:sp>
      <p:sp>
        <p:nvSpPr>
          <p:cNvPr id="31" name="TextBox 30"/>
          <p:cNvSpPr txBox="1"/>
          <p:nvPr/>
        </p:nvSpPr>
        <p:spPr>
          <a:xfrm>
            <a:off x="3276600" y="2819401"/>
            <a:ext cx="1981200" cy="323165"/>
          </a:xfrm>
          <a:prstGeom prst="rect">
            <a:avLst/>
          </a:prstGeom>
          <a:noFill/>
          <a:ln>
            <a:solidFill>
              <a:schemeClr val="tx2">
                <a:lumMod val="60000"/>
                <a:lumOff val="40000"/>
              </a:schemeClr>
            </a:solidFill>
          </a:ln>
        </p:spPr>
        <p:txBody>
          <a:bodyPr wrap="square" rtlCol="0">
            <a:spAutoFit/>
          </a:bodyPr>
          <a:lstStyle/>
          <a:p>
            <a:pPr algn="ctr"/>
            <a:r>
              <a:rPr lang="en-US" sz="1500" b="1" dirty="0"/>
              <a:t>Management</a:t>
            </a:r>
          </a:p>
        </p:txBody>
      </p:sp>
      <p:sp>
        <p:nvSpPr>
          <p:cNvPr id="49" name="Rounded Rectangle 48"/>
          <p:cNvSpPr/>
          <p:nvPr/>
        </p:nvSpPr>
        <p:spPr>
          <a:xfrm>
            <a:off x="5638800" y="3352800"/>
            <a:ext cx="1021432" cy="3583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Hawwaz</a:t>
            </a:r>
            <a:br>
              <a:rPr lang="en-US" sz="1000" dirty="0"/>
            </a:br>
            <a:r>
              <a:rPr lang="en-US" sz="1000" dirty="0"/>
              <a:t>Dr. </a:t>
            </a:r>
            <a:r>
              <a:rPr lang="en-US" sz="1000" dirty="0" err="1"/>
              <a:t>Fahmi</a:t>
            </a:r>
            <a:endParaRPr lang="en-US" sz="1000" dirty="0"/>
          </a:p>
        </p:txBody>
      </p:sp>
      <p:sp>
        <p:nvSpPr>
          <p:cNvPr id="50" name="Rounded Rectangle 49"/>
          <p:cNvSpPr/>
          <p:nvPr/>
        </p:nvSpPr>
        <p:spPr>
          <a:xfrm>
            <a:off x="4457700" y="3352800"/>
            <a:ext cx="1021432" cy="3583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GJU</a:t>
            </a:r>
            <a:br>
              <a:rPr lang="en-US" sz="1000" dirty="0"/>
            </a:br>
            <a:r>
              <a:rPr lang="en-US" sz="1000" dirty="0"/>
              <a:t>Dr. </a:t>
            </a:r>
            <a:r>
              <a:rPr lang="en-US" sz="1000" dirty="0" err="1"/>
              <a:t>Ziad</a:t>
            </a:r>
            <a:endParaRPr lang="en-US" sz="1000" dirty="0"/>
          </a:p>
        </p:txBody>
      </p:sp>
      <p:sp>
        <p:nvSpPr>
          <p:cNvPr id="51" name="Rounded Rectangle 50"/>
          <p:cNvSpPr/>
          <p:nvPr/>
        </p:nvSpPr>
        <p:spPr>
          <a:xfrm>
            <a:off x="3390900" y="3352800"/>
            <a:ext cx="1021432" cy="3583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GJU Coordinator</a:t>
            </a:r>
          </a:p>
        </p:txBody>
      </p:sp>
      <p:sp>
        <p:nvSpPr>
          <p:cNvPr id="52" name="Rounded Rectangle 51"/>
          <p:cNvSpPr/>
          <p:nvPr/>
        </p:nvSpPr>
        <p:spPr>
          <a:xfrm>
            <a:off x="2171700" y="3352800"/>
            <a:ext cx="1021432" cy="3583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Hawwaz</a:t>
            </a:r>
            <a:br>
              <a:rPr lang="en-US" sz="900" dirty="0"/>
            </a:br>
            <a:r>
              <a:rPr lang="en-US" sz="900" dirty="0"/>
              <a:t>Coordinator</a:t>
            </a:r>
          </a:p>
        </p:txBody>
      </p:sp>
      <p:sp>
        <p:nvSpPr>
          <p:cNvPr id="63" name="TextBox 62"/>
          <p:cNvSpPr txBox="1"/>
          <p:nvPr/>
        </p:nvSpPr>
        <p:spPr>
          <a:xfrm>
            <a:off x="3276600" y="4038601"/>
            <a:ext cx="1981200" cy="323165"/>
          </a:xfrm>
          <a:prstGeom prst="rect">
            <a:avLst/>
          </a:prstGeom>
          <a:noFill/>
          <a:ln>
            <a:solidFill>
              <a:schemeClr val="tx2">
                <a:lumMod val="60000"/>
                <a:lumOff val="40000"/>
              </a:schemeClr>
            </a:solidFill>
          </a:ln>
        </p:spPr>
        <p:txBody>
          <a:bodyPr wrap="square" rtlCol="0">
            <a:spAutoFit/>
          </a:bodyPr>
          <a:lstStyle/>
          <a:p>
            <a:pPr algn="ctr"/>
            <a:r>
              <a:rPr lang="en-US" sz="1500" b="1" dirty="0"/>
              <a:t>Consultants</a:t>
            </a:r>
          </a:p>
        </p:txBody>
      </p:sp>
      <p:sp>
        <p:nvSpPr>
          <p:cNvPr id="71" name="Oval 70"/>
          <p:cNvSpPr/>
          <p:nvPr/>
        </p:nvSpPr>
        <p:spPr>
          <a:xfrm>
            <a:off x="7190184" y="4509120"/>
            <a:ext cx="8382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t>Dr. Fahmi</a:t>
            </a:r>
            <a:br>
              <a:rPr lang="en-US" sz="700" b="1" dirty="0"/>
            </a:br>
            <a:r>
              <a:rPr lang="en-US" sz="700" b="1" dirty="0"/>
              <a:t>Abu Alrub</a:t>
            </a:r>
          </a:p>
        </p:txBody>
      </p:sp>
      <p:sp>
        <p:nvSpPr>
          <p:cNvPr id="72" name="Oval 71"/>
          <p:cNvSpPr/>
          <p:nvPr/>
        </p:nvSpPr>
        <p:spPr>
          <a:xfrm>
            <a:off x="6300192" y="4495800"/>
            <a:ext cx="8382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Dr.</a:t>
            </a:r>
            <a:br>
              <a:rPr lang="en-US" sz="700" dirty="0"/>
            </a:br>
            <a:r>
              <a:rPr lang="en-US" sz="700" dirty="0"/>
              <a:t>Ahmad </a:t>
            </a:r>
            <a:r>
              <a:rPr lang="en-US" sz="700" dirty="0" err="1"/>
              <a:t>salaymeh</a:t>
            </a:r>
            <a:endParaRPr lang="en-US" sz="700" dirty="0"/>
          </a:p>
        </p:txBody>
      </p:sp>
      <p:sp>
        <p:nvSpPr>
          <p:cNvPr id="73" name="Oval 72"/>
          <p:cNvSpPr/>
          <p:nvPr/>
        </p:nvSpPr>
        <p:spPr>
          <a:xfrm>
            <a:off x="4453880" y="4495800"/>
            <a:ext cx="8382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Dr. </a:t>
            </a:r>
            <a:r>
              <a:rPr lang="en-US" sz="900" dirty="0" err="1"/>
              <a:t>Tareq</a:t>
            </a:r>
            <a:r>
              <a:rPr lang="en-US" sz="900" dirty="0"/>
              <a:t> </a:t>
            </a:r>
            <a:r>
              <a:rPr lang="en-US" sz="900" dirty="0" err="1"/>
              <a:t>AlAzab</a:t>
            </a:r>
            <a:endParaRPr lang="en-US" sz="900" dirty="0"/>
          </a:p>
        </p:txBody>
      </p:sp>
      <p:sp>
        <p:nvSpPr>
          <p:cNvPr id="74" name="Oval 73"/>
          <p:cNvSpPr/>
          <p:nvPr/>
        </p:nvSpPr>
        <p:spPr>
          <a:xfrm>
            <a:off x="5364088" y="4495800"/>
            <a:ext cx="8382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Dr. Omar AlMaayta</a:t>
            </a:r>
          </a:p>
        </p:txBody>
      </p:sp>
      <p:sp>
        <p:nvSpPr>
          <p:cNvPr id="75" name="Oval 74"/>
          <p:cNvSpPr/>
          <p:nvPr/>
        </p:nvSpPr>
        <p:spPr>
          <a:xfrm>
            <a:off x="3563888" y="4495800"/>
            <a:ext cx="8382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Dr. Ziad Abuelrub</a:t>
            </a:r>
          </a:p>
        </p:txBody>
      </p:sp>
      <p:sp>
        <p:nvSpPr>
          <p:cNvPr id="77" name="Oval 76"/>
          <p:cNvSpPr/>
          <p:nvPr/>
        </p:nvSpPr>
        <p:spPr>
          <a:xfrm>
            <a:off x="2699792" y="4495800"/>
            <a:ext cx="8001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Dr. Paulo </a:t>
            </a:r>
            <a:r>
              <a:rPr lang="en-US" sz="700" dirty="0" err="1"/>
              <a:t>Paptista</a:t>
            </a:r>
            <a:endParaRPr lang="en-US" sz="700" dirty="0"/>
          </a:p>
        </p:txBody>
      </p:sp>
      <p:sp>
        <p:nvSpPr>
          <p:cNvPr id="78" name="Oval 77"/>
          <p:cNvSpPr/>
          <p:nvPr/>
        </p:nvSpPr>
        <p:spPr>
          <a:xfrm>
            <a:off x="1835696" y="4475584"/>
            <a:ext cx="8001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Dr. Johana </a:t>
            </a:r>
            <a:r>
              <a:rPr lang="en-US" sz="800" dirty="0" err="1"/>
              <a:t>Paluchov</a:t>
            </a:r>
            <a:endParaRPr lang="en-US" sz="800" dirty="0"/>
          </a:p>
        </p:txBody>
      </p:sp>
      <p:sp>
        <p:nvSpPr>
          <p:cNvPr id="79" name="Oval 78"/>
          <p:cNvSpPr/>
          <p:nvPr/>
        </p:nvSpPr>
        <p:spPr>
          <a:xfrm>
            <a:off x="899592" y="4475584"/>
            <a:ext cx="8763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Dr. Riyadh Qashi</a:t>
            </a:r>
          </a:p>
        </p:txBody>
      </p:sp>
      <p:sp>
        <p:nvSpPr>
          <p:cNvPr id="83" name="TextBox 82"/>
          <p:cNvSpPr txBox="1"/>
          <p:nvPr/>
        </p:nvSpPr>
        <p:spPr>
          <a:xfrm>
            <a:off x="3048000" y="5237202"/>
            <a:ext cx="2819400" cy="553998"/>
          </a:xfrm>
          <a:prstGeom prst="rect">
            <a:avLst/>
          </a:prstGeom>
          <a:noFill/>
          <a:ln>
            <a:solidFill>
              <a:schemeClr val="tx2">
                <a:lumMod val="60000"/>
                <a:lumOff val="40000"/>
              </a:schemeClr>
            </a:solidFill>
          </a:ln>
        </p:spPr>
        <p:txBody>
          <a:bodyPr wrap="square" rtlCol="0">
            <a:spAutoFit/>
          </a:bodyPr>
          <a:lstStyle/>
          <a:p>
            <a:pPr algn="ctr"/>
            <a:r>
              <a:rPr lang="en-US" sz="1500" b="1" dirty="0"/>
              <a:t>TRAINERS who Trained during the VTC Project</a:t>
            </a:r>
          </a:p>
        </p:txBody>
      </p:sp>
    </p:spTree>
    <p:extLst>
      <p:ext uri="{BB962C8B-B14F-4D97-AF65-F5344CB8AC3E}">
        <p14:creationId xmlns:p14="http://schemas.microsoft.com/office/powerpoint/2010/main" val="312322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564904"/>
            <a:ext cx="6419056" cy="3456384"/>
          </a:xfrm>
        </p:spPr>
        <p:txBody>
          <a:bodyPr>
            <a:noAutofit/>
          </a:bodyPr>
          <a:lstStyle/>
          <a:p>
            <a:pPr marL="285750" indent="-285750">
              <a:buFont typeface="Arial" pitchFamily="34" charset="0"/>
              <a:buChar char="•"/>
            </a:pPr>
            <a:r>
              <a:rPr lang="en-US" sz="1800" dirty="0"/>
              <a:t>The needed documents:</a:t>
            </a:r>
          </a:p>
          <a:p>
            <a:pPr lvl="1"/>
            <a:r>
              <a:rPr lang="en-US" sz="1800" b="0" dirty="0"/>
              <a:t>     Project Profile </a:t>
            </a:r>
          </a:p>
          <a:p>
            <a:pPr lvl="1"/>
            <a:r>
              <a:rPr lang="en-US" sz="1800" b="0" dirty="0"/>
              <a:t>     Flyers and Brochure</a:t>
            </a:r>
          </a:p>
          <a:p>
            <a:pPr lvl="1"/>
            <a:r>
              <a:rPr lang="en-US" sz="1800" b="0" dirty="0"/>
              <a:t>     Presentation</a:t>
            </a:r>
          </a:p>
          <a:p>
            <a:pPr lvl="1"/>
            <a:r>
              <a:rPr lang="en-US" sz="1800" b="0" dirty="0"/>
              <a:t>     others</a:t>
            </a:r>
          </a:p>
          <a:p>
            <a:pPr marL="285750" indent="-285750">
              <a:buFont typeface="Arial" pitchFamily="34" charset="0"/>
              <a:buChar char="•"/>
            </a:pPr>
            <a:r>
              <a:rPr lang="en-US" sz="1800" dirty="0"/>
              <a:t>Center website (vtc.hawwaz.com)</a:t>
            </a:r>
          </a:p>
          <a:p>
            <a:pPr marL="285750" indent="-285750">
              <a:buFont typeface="Arial" pitchFamily="34" charset="0"/>
              <a:buChar char="•"/>
            </a:pPr>
            <a:r>
              <a:rPr lang="en-US" sz="1800" dirty="0"/>
              <a:t>Outlines and the work package</a:t>
            </a:r>
          </a:p>
          <a:p>
            <a:pPr marL="285750" indent="-285750">
              <a:buFont typeface="Arial" pitchFamily="34" charset="0"/>
              <a:buChar char="•"/>
            </a:pPr>
            <a:r>
              <a:rPr lang="en-US" sz="1800" dirty="0"/>
              <a:t>Marketing Plan </a:t>
            </a:r>
          </a:p>
        </p:txBody>
      </p:sp>
      <p:sp>
        <p:nvSpPr>
          <p:cNvPr id="5" name="Titel 1"/>
          <p:cNvSpPr txBox="1">
            <a:spLocks/>
          </p:cNvSpPr>
          <p:nvPr/>
        </p:nvSpPr>
        <p:spPr bwMode="auto">
          <a:xfrm>
            <a:off x="757808" y="1277888"/>
            <a:ext cx="6550496" cy="998984"/>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en-US" dirty="0">
                <a:effectLst>
                  <a:outerShdw blurRad="38100" dist="38100" dir="2700000" algn="tl">
                    <a:srgbClr val="000000">
                      <a:alpha val="43137"/>
                    </a:srgbClr>
                  </a:outerShdw>
                </a:effectLst>
              </a:rPr>
              <a:t>Resources</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71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339502"/>
            <a:ext cx="3446925" cy="857250"/>
          </a:xfrm>
          <a:ln>
            <a:solidFill>
              <a:srgbClr val="598DE3"/>
            </a:solidFill>
          </a:ln>
        </p:spPr>
        <p:txBody>
          <a:bodyPr/>
          <a:lstStyle/>
          <a:p>
            <a:pPr rtl="0"/>
            <a:r>
              <a:rPr lang="en-US" dirty="0">
                <a:solidFill>
                  <a:schemeClr val="accent6">
                    <a:lumMod val="75000"/>
                  </a:schemeClr>
                </a:solidFill>
                <a:effectLst>
                  <a:outerShdw blurRad="38100" dist="38100" dir="2700000" algn="tl">
                    <a:srgbClr val="000000">
                      <a:alpha val="43137"/>
                    </a:srgbClr>
                  </a:outerShdw>
                </a:effectLst>
              </a:rPr>
              <a:t>Partners</a:t>
            </a:r>
          </a:p>
        </p:txBody>
      </p:sp>
      <p:pic>
        <p:nvPicPr>
          <p:cNvPr id="5" name="Picture 1"/>
          <p:cNvPicPr>
            <a:picLocks noChangeAspect="1" noChangeArrowheads="1"/>
          </p:cNvPicPr>
          <p:nvPr/>
        </p:nvPicPr>
        <p:blipFill>
          <a:blip r:embed="rId2" cstate="print"/>
          <a:srcRect/>
          <a:stretch>
            <a:fillRect/>
          </a:stretch>
        </p:blipFill>
        <p:spPr bwMode="auto">
          <a:xfrm>
            <a:off x="3275856" y="3474720"/>
            <a:ext cx="1104059" cy="914400"/>
          </a:xfrm>
          <a:prstGeom prst="rect">
            <a:avLst/>
          </a:prstGeom>
          <a:noFill/>
          <a:ln w="9525" algn="in">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276600"/>
            <a:ext cx="1545335"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40" y="1981200"/>
            <a:ext cx="2297461" cy="920576"/>
          </a:xfrm>
          <a:prstGeom prst="rect">
            <a:avLst/>
          </a:prstGeom>
        </p:spPr>
      </p:pic>
      <p:pic>
        <p:nvPicPr>
          <p:cNvPr id="8" name="Picture 3"/>
          <p:cNvPicPr>
            <a:picLocks noChangeAspect="1" noChangeArrowheads="1"/>
          </p:cNvPicPr>
          <p:nvPr/>
        </p:nvPicPr>
        <p:blipFill>
          <a:blip r:embed="rId5" cstate="print"/>
          <a:srcRect/>
          <a:stretch>
            <a:fillRect/>
          </a:stretch>
        </p:blipFill>
        <p:spPr bwMode="auto">
          <a:xfrm>
            <a:off x="3350865" y="4732020"/>
            <a:ext cx="1569110" cy="1005840"/>
          </a:xfrm>
          <a:prstGeom prst="rect">
            <a:avLst/>
          </a:prstGeom>
          <a:noFill/>
          <a:ln w="9525" algn="in">
            <a:noFill/>
            <a:miter lim="800000"/>
            <a:headEnd/>
            <a:tailEnd/>
          </a:ln>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784" y="1847128"/>
            <a:ext cx="1266668" cy="1188720"/>
          </a:xfrm>
          <a:prstGeom prst="rect">
            <a:avLst/>
          </a:prstGeom>
        </p:spPr>
      </p:pic>
      <p:pic>
        <p:nvPicPr>
          <p:cNvPr id="10" name="Picture 2" descr="http://vtc.just.edu.jo/PublishingImages/PARTNERS_LOGOS/solvak%20new.jpg?RenditionID=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0212" y="4726745"/>
            <a:ext cx="142646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49616" y="5097780"/>
            <a:ext cx="2252246" cy="51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http://vtc.just.edu.jo/PublishingImages/PARTNERS_LOGOS/ABU.jpg?RenditionID=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317" y="3489960"/>
            <a:ext cx="118872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vtc.just.edu.jo/PublishingImages/PARTNERS_LOGOS/aabu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3" y="3352800"/>
            <a:ext cx="2973303"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vtc.just.edu.jo/PublishingImages/PARTNERS_LOGOS/agor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594" y="5097780"/>
            <a:ext cx="2725331" cy="64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2594" y="1783080"/>
            <a:ext cx="1570909" cy="1097280"/>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0032" y="1783080"/>
            <a:ext cx="1325389" cy="1371600"/>
          </a:xfrm>
          <a:prstGeom prst="rect">
            <a:avLst/>
          </a:prstGeom>
        </p:spPr>
      </p:pic>
    </p:spTree>
    <p:extLst>
      <p:ext uri="{BB962C8B-B14F-4D97-AF65-F5344CB8AC3E}">
        <p14:creationId xmlns:p14="http://schemas.microsoft.com/office/powerpoint/2010/main" val="222381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2463031"/>
            <a:ext cx="7772400" cy="1470025"/>
          </a:xfrm>
          <a:noFill/>
          <a:ln>
            <a:solidFill>
              <a:schemeClr val="accent1"/>
            </a:solidFill>
          </a:ln>
        </p:spPr>
        <p:txBody>
          <a:bodyPr/>
          <a:lstStyle/>
          <a:p>
            <a:r>
              <a:rPr lang="en-US" sz="3500" b="1" dirty="0">
                <a:solidFill>
                  <a:schemeClr val="accent6">
                    <a:lumMod val="75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22761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77888"/>
            <a:ext cx="6550496" cy="998984"/>
          </a:xfrm>
          <a:ln>
            <a:solidFill>
              <a:srgbClr val="598DE3"/>
            </a:solidFill>
          </a:ln>
        </p:spPr>
        <p:txBody>
          <a:bodyPr/>
          <a:lstStyle/>
          <a:p>
            <a:pPr algn="l"/>
            <a:r>
              <a:rPr lang="de-DE" dirty="0">
                <a:effectLst>
                  <a:outerShdw blurRad="38100" dist="38100" dir="2700000" algn="tl">
                    <a:srgbClr val="000000">
                      <a:alpha val="43137"/>
                    </a:srgbClr>
                  </a:outerShdw>
                </a:effectLst>
              </a:rPr>
              <a:t>Nominated VTC Regional Center</a:t>
            </a:r>
          </a:p>
        </p:txBody>
      </p:sp>
      <p:sp>
        <p:nvSpPr>
          <p:cNvPr id="3" name="Inhaltsplatzhalter 2"/>
          <p:cNvSpPr>
            <a:spLocks noGrp="1"/>
          </p:cNvSpPr>
          <p:nvPr>
            <p:ph idx="1"/>
          </p:nvPr>
        </p:nvSpPr>
        <p:spPr>
          <a:xfrm>
            <a:off x="685800" y="2626568"/>
            <a:ext cx="7630616" cy="3394720"/>
          </a:xfrm>
        </p:spPr>
        <p:txBody>
          <a:bodyPr/>
          <a:lstStyle/>
          <a:p>
            <a:pPr algn="just"/>
            <a:r>
              <a:rPr lang="de-DE" sz="2200" dirty="0"/>
              <a:t>GJU – VTC was nominated to be the physical regional center for the project</a:t>
            </a:r>
          </a:p>
          <a:p>
            <a:pPr algn="just"/>
            <a:r>
              <a:rPr lang="de-DE" sz="2200" dirty="0"/>
              <a:t>Almotahida Education Group was nominated to be the virtual regional center of the project</a:t>
            </a:r>
          </a:p>
          <a:p>
            <a:pPr algn="just"/>
            <a:r>
              <a:rPr lang="de-DE" sz="2200" dirty="0"/>
              <a:t>The two nominated partners represent the VTC regional center </a:t>
            </a:r>
          </a:p>
          <a:p>
            <a:pPr marL="457200" lvl="1" indent="0">
              <a:buNone/>
            </a:pPr>
            <a:r>
              <a:rPr lang="de-DE" sz="2200" dirty="0"/>
              <a:t> </a:t>
            </a:r>
          </a:p>
          <a:p>
            <a:pPr lvl="1"/>
            <a:endParaRPr lang="de-DE" dirty="0"/>
          </a:p>
          <a:p>
            <a:endParaRPr lang="de-DE" dirty="0"/>
          </a:p>
          <a:p>
            <a:endParaRPr lang="de-DE" dirty="0"/>
          </a:p>
        </p:txBody>
      </p:sp>
    </p:spTree>
    <p:extLst>
      <p:ext uri="{BB962C8B-B14F-4D97-AF65-F5344CB8AC3E}">
        <p14:creationId xmlns:p14="http://schemas.microsoft.com/office/powerpoint/2010/main" val="28760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8032" y="2708920"/>
            <a:ext cx="7772400" cy="2376264"/>
          </a:xfrm>
        </p:spPr>
        <p:txBody>
          <a:bodyPr/>
          <a:lstStyle/>
          <a:p>
            <a:r>
              <a:rPr lang="en-US" sz="2200" dirty="0"/>
              <a:t>Represent partners of the project</a:t>
            </a:r>
          </a:p>
          <a:p>
            <a:r>
              <a:rPr lang="en-US" sz="2200" dirty="0"/>
              <a:t>Demonstrate and transfer the VTC - experience locally and internationally.</a:t>
            </a:r>
          </a:p>
          <a:p>
            <a:r>
              <a:rPr lang="en-US" sz="2200" dirty="0"/>
              <a:t>Work sustainability</a:t>
            </a:r>
          </a:p>
          <a:p>
            <a:endParaRPr lang="de-DE" sz="2200" dirty="0"/>
          </a:p>
        </p:txBody>
      </p:sp>
      <p:sp>
        <p:nvSpPr>
          <p:cNvPr id="4" name="Titel 1"/>
          <p:cNvSpPr txBox="1">
            <a:spLocks/>
          </p:cNvSpPr>
          <p:nvPr/>
        </p:nvSpPr>
        <p:spPr bwMode="auto">
          <a:xfrm>
            <a:off x="755576" y="1268760"/>
            <a:ext cx="6550496" cy="998984"/>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de-DE" dirty="0">
                <a:effectLst>
                  <a:outerShdw blurRad="38100" dist="38100" dir="2700000" algn="tl">
                    <a:srgbClr val="000000">
                      <a:alpha val="43137"/>
                    </a:srgbClr>
                  </a:outerShdw>
                </a:effectLst>
              </a:rPr>
              <a:t>Duties of the VTC Regional Center</a:t>
            </a:r>
          </a:p>
        </p:txBody>
      </p:sp>
    </p:spTree>
    <p:extLst>
      <p:ext uri="{BB962C8B-B14F-4D97-AF65-F5344CB8AC3E}">
        <p14:creationId xmlns:p14="http://schemas.microsoft.com/office/powerpoint/2010/main" val="35870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5800" y="3061320"/>
            <a:ext cx="7772400" cy="1375792"/>
          </a:xfrm>
        </p:spPr>
        <p:txBody>
          <a:bodyPr/>
          <a:lstStyle/>
          <a:p>
            <a:r>
              <a:rPr lang="de-DE" dirty="0"/>
              <a:t>List of annual future activites</a:t>
            </a:r>
          </a:p>
          <a:p>
            <a:r>
              <a:rPr lang="de-DE" dirty="0"/>
              <a:t>Hawwaz  Vocational Training Center</a:t>
            </a:r>
          </a:p>
          <a:p>
            <a:endParaRPr lang="de-DE" dirty="0"/>
          </a:p>
        </p:txBody>
      </p:sp>
      <p:sp>
        <p:nvSpPr>
          <p:cNvPr id="4" name="Titel 1"/>
          <p:cNvSpPr txBox="1">
            <a:spLocks/>
          </p:cNvSpPr>
          <p:nvPr/>
        </p:nvSpPr>
        <p:spPr bwMode="auto">
          <a:xfrm>
            <a:off x="757808" y="1277888"/>
            <a:ext cx="6550496" cy="998984"/>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de-DE" dirty="0">
                <a:effectLst>
                  <a:outerShdw blurRad="38100" dist="38100" dir="2700000" algn="tl">
                    <a:srgbClr val="000000">
                      <a:alpha val="43137"/>
                    </a:srgbClr>
                  </a:outerShdw>
                </a:effectLst>
              </a:rPr>
              <a:t>Future Work</a:t>
            </a:r>
          </a:p>
        </p:txBody>
      </p:sp>
    </p:spTree>
    <p:extLst>
      <p:ext uri="{BB962C8B-B14F-4D97-AF65-F5344CB8AC3E}">
        <p14:creationId xmlns:p14="http://schemas.microsoft.com/office/powerpoint/2010/main" val="148776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772816"/>
            <a:ext cx="7772400" cy="1470025"/>
          </a:xfrm>
        </p:spPr>
        <p:txBody>
          <a:bodyPr/>
          <a:lstStyle/>
          <a:p>
            <a:pPr algn="ctr" rtl="0"/>
            <a:r>
              <a:rPr lang="en-US" sz="3000" dirty="0">
                <a:solidFill>
                  <a:schemeClr val="accent6">
                    <a:lumMod val="75000"/>
                  </a:schemeClr>
                </a:solidFill>
                <a:effectLst>
                  <a:outerShdw blurRad="38100" dist="38100" dir="2700000" algn="tl">
                    <a:srgbClr val="000000">
                      <a:alpha val="43137"/>
                    </a:srgbClr>
                  </a:outerShdw>
                </a:effectLst>
              </a:rPr>
              <a:t>Hawwaz  Vocational Training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819" y="3501008"/>
            <a:ext cx="1461540" cy="14069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501008"/>
            <a:ext cx="1963636" cy="1371600"/>
          </a:xfrm>
          <a:prstGeom prst="rect">
            <a:avLst/>
          </a:prstGeom>
        </p:spPr>
      </p:pic>
    </p:spTree>
    <p:extLst>
      <p:ext uri="{BB962C8B-B14F-4D97-AF65-F5344CB8AC3E}">
        <p14:creationId xmlns:p14="http://schemas.microsoft.com/office/powerpoint/2010/main" val="425658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7808" y="2060848"/>
            <a:ext cx="7772400" cy="4032448"/>
          </a:xfrm>
        </p:spPr>
        <p:txBody>
          <a:bodyPr/>
          <a:lstStyle/>
          <a:p>
            <a:pPr algn="just">
              <a:spcBef>
                <a:spcPts val="300"/>
              </a:spcBef>
              <a:spcAft>
                <a:spcPts val="300"/>
              </a:spcAft>
            </a:pPr>
            <a:r>
              <a:rPr lang="en-US" sz="1600" dirty="0"/>
              <a:t>Vocational Training Platform </a:t>
            </a:r>
          </a:p>
          <a:p>
            <a:pPr algn="just">
              <a:spcBef>
                <a:spcPts val="300"/>
              </a:spcBef>
              <a:spcAft>
                <a:spcPts val="300"/>
              </a:spcAft>
            </a:pPr>
            <a:r>
              <a:rPr lang="en-US" sz="1600" dirty="0"/>
              <a:t>Provides opportunities to enroll in digital training courses in all fields </a:t>
            </a:r>
          </a:p>
          <a:p>
            <a:pPr algn="just">
              <a:spcBef>
                <a:spcPts val="300"/>
              </a:spcBef>
              <a:spcAft>
                <a:spcPts val="300"/>
              </a:spcAft>
            </a:pPr>
            <a:r>
              <a:rPr lang="en-US" sz="1600" dirty="0"/>
              <a:t>Qualify graduates to enter the market </a:t>
            </a:r>
          </a:p>
          <a:p>
            <a:pPr algn="just">
              <a:spcBef>
                <a:spcPts val="300"/>
              </a:spcBef>
              <a:spcAft>
                <a:spcPts val="300"/>
              </a:spcAft>
            </a:pPr>
            <a:r>
              <a:rPr lang="en-US" sz="1600" dirty="0"/>
              <a:t>Develop the professional performance of employees in companies and various institutions</a:t>
            </a:r>
          </a:p>
          <a:p>
            <a:pPr algn="just">
              <a:spcBef>
                <a:spcPts val="300"/>
              </a:spcBef>
              <a:spcAft>
                <a:spcPts val="300"/>
              </a:spcAft>
            </a:pPr>
            <a:r>
              <a:rPr lang="en-US" sz="1600" dirty="0"/>
              <a:t>Training materials are prepared by  a distinguished elite of trainers and content specialists at anytime and anywhere.</a:t>
            </a:r>
          </a:p>
          <a:p>
            <a:pPr algn="just">
              <a:spcBef>
                <a:spcPts val="300"/>
              </a:spcBef>
              <a:spcAft>
                <a:spcPts val="300"/>
              </a:spcAft>
            </a:pPr>
            <a:r>
              <a:rPr lang="en-US" sz="1600" dirty="0"/>
              <a:t>Interactive educational environment which employs web-based technology, techniques and tools</a:t>
            </a:r>
          </a:p>
          <a:p>
            <a:pPr algn="just">
              <a:spcBef>
                <a:spcPts val="300"/>
              </a:spcBef>
              <a:spcAft>
                <a:spcPts val="300"/>
              </a:spcAft>
            </a:pPr>
            <a:r>
              <a:rPr lang="en-US" sz="1600" dirty="0"/>
              <a:t>Quick administration with the least  costs</a:t>
            </a:r>
          </a:p>
          <a:p>
            <a:pPr algn="just">
              <a:spcBef>
                <a:spcPts val="300"/>
              </a:spcBef>
              <a:spcAft>
                <a:spcPts val="300"/>
              </a:spcAft>
            </a:pPr>
            <a:r>
              <a:rPr lang="en-US" sz="1600" dirty="0"/>
              <a:t>Digital publishing features, assignments, and e- tests, and supervision</a:t>
            </a:r>
          </a:p>
          <a:p>
            <a:pPr algn="just">
              <a:spcBef>
                <a:spcPts val="300"/>
              </a:spcBef>
              <a:spcAft>
                <a:spcPts val="300"/>
              </a:spcAft>
            </a:pPr>
            <a:r>
              <a:rPr lang="en-US" sz="1600" dirty="0"/>
              <a:t>high quality training outcomes to meet the changing needs of the market </a:t>
            </a:r>
          </a:p>
          <a:p>
            <a:pPr marL="0" indent="0" algn="just">
              <a:spcBef>
                <a:spcPts val="0"/>
              </a:spcBef>
              <a:spcAft>
                <a:spcPts val="0"/>
              </a:spcAft>
              <a:buNone/>
            </a:pPr>
            <a:endParaRPr lang="en-US" sz="1600" dirty="0"/>
          </a:p>
          <a:p>
            <a:pPr algn="just" rtl="0">
              <a:spcBef>
                <a:spcPts val="0"/>
              </a:spcBef>
              <a:spcAft>
                <a:spcPts val="0"/>
              </a:spcAft>
            </a:pPr>
            <a:endParaRPr lang="en-US" sz="1600" dirty="0"/>
          </a:p>
        </p:txBody>
      </p:sp>
      <p:sp>
        <p:nvSpPr>
          <p:cNvPr id="5" name="Titel 1"/>
          <p:cNvSpPr txBox="1">
            <a:spLocks/>
          </p:cNvSpPr>
          <p:nvPr/>
        </p:nvSpPr>
        <p:spPr bwMode="auto">
          <a:xfrm>
            <a:off x="757808" y="1052736"/>
            <a:ext cx="6550496" cy="792088"/>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en-US" dirty="0">
                <a:effectLst>
                  <a:outerShdw blurRad="38100" dist="38100" dir="2700000" algn="tl">
                    <a:srgbClr val="000000">
                      <a:alpha val="43137"/>
                    </a:srgbClr>
                  </a:outerShdw>
                </a:effectLst>
              </a:rPr>
              <a:t>About Hawwaz VTC</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73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916832"/>
            <a:ext cx="8935948" cy="4104456"/>
          </a:xfrm>
          <a:prstGeom prst="rect">
            <a:avLst/>
          </a:prstGeom>
        </p:spPr>
      </p:pic>
      <p:sp>
        <p:nvSpPr>
          <p:cNvPr id="7" name="TextBox 6"/>
          <p:cNvSpPr txBox="1"/>
          <p:nvPr/>
        </p:nvSpPr>
        <p:spPr>
          <a:xfrm>
            <a:off x="2401416" y="1095127"/>
            <a:ext cx="4114800" cy="461665"/>
          </a:xfrm>
          <a:prstGeom prst="rect">
            <a:avLst/>
          </a:prstGeom>
          <a:noFill/>
          <a:ln>
            <a:solidFill>
              <a:schemeClr val="accent1"/>
            </a:solidFill>
          </a:ln>
        </p:spPr>
        <p:txBody>
          <a:bodyPr wrap="square" rtlCol="0">
            <a:spAutoFit/>
          </a:bodyPr>
          <a:lstStyle/>
          <a:p>
            <a:pPr algn="ctr"/>
            <a:r>
              <a:rPr lang="en-US" dirty="0"/>
              <a:t>Vtc.hawwaz.com</a:t>
            </a:r>
          </a:p>
        </p:txBody>
      </p:sp>
    </p:spTree>
    <p:extLst>
      <p:ext uri="{BB962C8B-B14F-4D97-AF65-F5344CB8AC3E}">
        <p14:creationId xmlns:p14="http://schemas.microsoft.com/office/powerpoint/2010/main" val="425872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11016"/>
            <a:ext cx="7846640" cy="2058144"/>
          </a:xfrm>
        </p:spPr>
        <p:txBody>
          <a:bodyPr>
            <a:normAutofit fontScale="85000" lnSpcReduction="10000"/>
          </a:bodyPr>
          <a:lstStyle/>
          <a:p>
            <a:pPr algn="just"/>
            <a:r>
              <a:rPr lang="en-US" dirty="0"/>
              <a:t>Train and qualify the  graduates according to the market needs.</a:t>
            </a:r>
          </a:p>
          <a:p>
            <a:pPr algn="just"/>
            <a:r>
              <a:rPr lang="en-US" dirty="0"/>
              <a:t>Develop the employees performance in institutions, preparing  them to cope with changes, and developments in knowledge and technology, And interact with the achievements of the age of knowledge and technology professionally and competently.</a:t>
            </a:r>
          </a:p>
        </p:txBody>
      </p:sp>
      <p:sp>
        <p:nvSpPr>
          <p:cNvPr id="6" name="Titel 1"/>
          <p:cNvSpPr txBox="1">
            <a:spLocks/>
          </p:cNvSpPr>
          <p:nvPr/>
        </p:nvSpPr>
        <p:spPr bwMode="auto">
          <a:xfrm>
            <a:off x="757808" y="1277888"/>
            <a:ext cx="6550496" cy="998984"/>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en-US" dirty="0">
                <a:effectLst>
                  <a:outerShdw blurRad="38100" dist="38100" dir="2700000" algn="tl">
                    <a:srgbClr val="000000">
                      <a:alpha val="43137"/>
                    </a:srgbClr>
                  </a:outerShdw>
                </a:effectLst>
              </a:rPr>
              <a:t>Hawwaz VTC</a:t>
            </a:r>
            <a:r>
              <a:rPr lang="en-US" cap="all" dirty="0">
                <a:effectLst>
                  <a:outerShdw blurRad="38100" dist="38100" dir="2700000" algn="tl">
                    <a:srgbClr val="000000">
                      <a:alpha val="43137"/>
                    </a:srgbClr>
                  </a:outerShdw>
                </a:effectLst>
              </a:rPr>
              <a:t> MISSION</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17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72" y="2852936"/>
            <a:ext cx="8229600" cy="4176464"/>
          </a:xfrm>
        </p:spPr>
        <p:txBody>
          <a:bodyPr/>
          <a:lstStyle/>
          <a:p>
            <a:pPr marL="285750" indent="-285750">
              <a:buFont typeface="Arial" pitchFamily="34" charset="0"/>
              <a:buChar char="•"/>
            </a:pPr>
            <a:r>
              <a:rPr lang="en-US" sz="2000" b="0" dirty="0"/>
              <a:t>Generic vocational skills and competencies of graduates and employees.</a:t>
            </a:r>
          </a:p>
          <a:p>
            <a:pPr marL="285750" indent="-285750">
              <a:buFont typeface="Arial" pitchFamily="34" charset="0"/>
              <a:buChar char="•"/>
            </a:pPr>
            <a:r>
              <a:rPr lang="en-US" sz="2000" b="0" dirty="0"/>
              <a:t>Preparing professional skill lists according to market needs.</a:t>
            </a:r>
          </a:p>
          <a:p>
            <a:pPr marL="285750" indent="-285750">
              <a:buFont typeface="Arial" pitchFamily="34" charset="0"/>
              <a:buChar char="•"/>
            </a:pPr>
            <a:r>
              <a:rPr lang="en-US" sz="2000" b="0" dirty="0"/>
              <a:t>Analysis of required qualifications in the market.</a:t>
            </a:r>
          </a:p>
          <a:p>
            <a:pPr marL="285750" indent="-285750">
              <a:buFont typeface="Arial" pitchFamily="34" charset="0"/>
              <a:buChar char="•"/>
            </a:pPr>
            <a:r>
              <a:rPr lang="en-US" sz="2000" b="0" dirty="0"/>
              <a:t>Preparation of programs and vocational diplomas based on the job market requirements.</a:t>
            </a:r>
          </a:p>
          <a:p>
            <a:pPr marL="285750" indent="-285750">
              <a:buFont typeface="Arial" pitchFamily="34" charset="0"/>
              <a:buChar char="•"/>
            </a:pPr>
            <a:r>
              <a:rPr lang="en-US" sz="2000" b="0" dirty="0"/>
              <a:t>Digital training of all types: Live (Online), Self-learning, Flipped and Blended.</a:t>
            </a:r>
            <a:br>
              <a:rPr lang="en-US" sz="2000" b="0" dirty="0"/>
            </a:br>
            <a:endParaRPr lang="en-US" sz="2000" dirty="0"/>
          </a:p>
        </p:txBody>
      </p:sp>
      <p:sp>
        <p:nvSpPr>
          <p:cNvPr id="5" name="Titel 1"/>
          <p:cNvSpPr txBox="1">
            <a:spLocks/>
          </p:cNvSpPr>
          <p:nvPr/>
        </p:nvSpPr>
        <p:spPr bwMode="auto">
          <a:xfrm>
            <a:off x="757808" y="1277888"/>
            <a:ext cx="6550496" cy="998984"/>
          </a:xfrm>
          <a:prstGeom prst="rect">
            <a:avLst/>
          </a:prstGeom>
          <a:noFill/>
          <a:ln w="9525">
            <a:solidFill>
              <a:srgbClr val="598DE3"/>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a:lstStyle>
          <a:p>
            <a:pPr algn="l"/>
            <a:r>
              <a:rPr lang="en-US" dirty="0">
                <a:effectLst>
                  <a:outerShdw blurRad="38100" dist="38100" dir="2700000" algn="tl">
                    <a:srgbClr val="000000">
                      <a:alpha val="43137"/>
                    </a:srgbClr>
                  </a:outerShdw>
                </a:effectLst>
              </a:rPr>
              <a:t>Hawwaz VTC GOALS</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594428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19D35DB978B428CC40D134C5A1762" ma:contentTypeVersion="0" ma:contentTypeDescription="Create a new document." ma:contentTypeScope="" ma:versionID="4b76e18198c46f7f5701a7da3ca1fbb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A7EB66-5DC5-4DB6-90F8-CD0D5205CD46}"/>
</file>

<file path=customXml/itemProps2.xml><?xml version="1.0" encoding="utf-8"?>
<ds:datastoreItem xmlns:ds="http://schemas.openxmlformats.org/officeDocument/2006/customXml" ds:itemID="{2FFE3264-5178-4E92-BFE0-A9BCA20259B9}"/>
</file>

<file path=customXml/itemProps3.xml><?xml version="1.0" encoding="utf-8"?>
<ds:datastoreItem xmlns:ds="http://schemas.openxmlformats.org/officeDocument/2006/customXml" ds:itemID="{ACA32C5C-17F0-4920-8252-0A6FBA92106E}"/>
</file>

<file path=docProps/app.xml><?xml version="1.0" encoding="utf-8"?>
<Properties xmlns="http://schemas.openxmlformats.org/officeDocument/2006/extended-properties" xmlns:vt="http://schemas.openxmlformats.org/officeDocument/2006/docPropsVTypes">
  <TotalTime>2618</TotalTime>
  <Words>393</Words>
  <Application>Microsoft Macintosh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Verdana</vt:lpstr>
      <vt:lpstr>Blank Presentation</vt:lpstr>
      <vt:lpstr>VTC Regional Center and Future work</vt:lpstr>
      <vt:lpstr>Nominated VTC Regional Center</vt:lpstr>
      <vt:lpstr>PowerPoint Presentation</vt:lpstr>
      <vt:lpstr>PowerPoint Presentation</vt:lpstr>
      <vt:lpstr>Hawwaz  Vocational Training Center</vt:lpstr>
      <vt:lpstr>PowerPoint Presentation</vt:lpstr>
      <vt:lpstr>PowerPoint Presentation</vt:lpstr>
      <vt:lpstr>PowerPoint Presentation</vt:lpstr>
      <vt:lpstr>PowerPoint Presentation</vt:lpstr>
      <vt:lpstr>Center Hierarchy </vt:lpstr>
      <vt:lpstr>PowerPoint Presentation</vt:lpstr>
      <vt:lpstr>Partners</vt:lpstr>
      <vt:lpstr>Thank you!</vt:lpstr>
    </vt:vector>
  </TitlesOfParts>
  <Company>University of Brighton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Abuelrub, Ziad</cp:lastModifiedBy>
  <cp:revision>89</cp:revision>
  <cp:lastPrinted>2007-06-27T16:18:00Z</cp:lastPrinted>
  <dcterms:created xsi:type="dcterms:W3CDTF">2010-12-15T15:59:42Z</dcterms:created>
  <dcterms:modified xsi:type="dcterms:W3CDTF">2018-09-29T11:11:43Z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0x01010066219D35DB978B428CC40D134C5A1762</vt:lpwstr>
  </property>
</Properties>
</file>